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handoutMasterIdLst>
    <p:handoutMasterId r:id="rId20"/>
  </p:handoutMasterIdLst>
  <p:sldIdLst>
    <p:sldId id="281" r:id="rId2"/>
    <p:sldId id="287" r:id="rId3"/>
    <p:sldId id="301" r:id="rId4"/>
    <p:sldId id="289" r:id="rId5"/>
    <p:sldId id="303" r:id="rId6"/>
    <p:sldId id="304" r:id="rId7"/>
    <p:sldId id="300" r:id="rId8"/>
    <p:sldId id="302" r:id="rId9"/>
    <p:sldId id="29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83" r:id="rId19"/>
  </p:sldIdLst>
  <p:sldSz cx="9721850" cy="7200900"/>
  <p:notesSz cx="6797675" cy="9928225"/>
  <p:embeddedFontLst>
    <p:embeddedFont>
      <p:font typeface="Arial Cyr" charset="0"/>
      <p:regular r:id="rId21"/>
      <p:bold r:id="rId22"/>
      <p:italic r:id="rId23"/>
      <p:boldItalic r:id="rId24"/>
    </p:embeddedFont>
  </p:embeddedFontLst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 Cyr" pitchFamily="34" charset="-52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 Cyr" pitchFamily="34" charset="-52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 Cyr" pitchFamily="34" charset="-52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 Cyr" pitchFamily="34" charset="-52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 Cyr" pitchFamily="34" charset="-52"/>
        <a:ea typeface="+mn-ea"/>
        <a:cs typeface="+mn-cs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 Cyr" pitchFamily="34" charset="-52"/>
        <a:ea typeface="+mn-ea"/>
        <a:cs typeface="+mn-cs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 Cyr" pitchFamily="34" charset="-52"/>
        <a:ea typeface="+mn-ea"/>
        <a:cs typeface="+mn-cs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 Cyr" pitchFamily="34" charset="-52"/>
        <a:ea typeface="+mn-ea"/>
        <a:cs typeface="+mn-cs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 Cyr" pitchFamily="34" charset="-52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DDDDDD"/>
    <a:srgbClr val="00342B"/>
    <a:srgbClr val="CCFFCC"/>
    <a:srgbClr val="004800"/>
    <a:srgbClr val="003600"/>
    <a:srgbClr val="FFFFFF"/>
    <a:srgbClr val="F8F8F8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755" autoAdjust="0"/>
    <p:restoredTop sz="86408" autoAdjust="0"/>
  </p:normalViewPr>
  <p:slideViewPr>
    <p:cSldViewPr>
      <p:cViewPr>
        <p:scale>
          <a:sx n="64" d="100"/>
          <a:sy n="64" d="100"/>
        </p:scale>
        <p:origin x="-426" y="-180"/>
      </p:cViewPr>
      <p:guideLst>
        <p:guide orient="horz" pos="2268"/>
        <p:guide pos="30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745BE545-A426-45FE-A433-5C8062A0E2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8663" y="2236788"/>
            <a:ext cx="8264525" cy="15430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8913" y="4079875"/>
            <a:ext cx="6804025" cy="1841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AD581-B61A-4625-BD4B-519C626C42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8000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C9180-0013-42D4-9FF9-9FA053B039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8000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27850" y="639763"/>
            <a:ext cx="2065338" cy="576103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28663" y="639763"/>
            <a:ext cx="6046787" cy="57610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A8EE1-6ADF-44F0-981C-8066C275C1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8000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66520-C5B6-497B-AEEA-E1B013E3DF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8000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350" y="4627563"/>
            <a:ext cx="8262938" cy="14303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8350" y="3052763"/>
            <a:ext cx="8262938" cy="15748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66A80-215A-4D12-A394-AD3670E47D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8000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28663" y="2079625"/>
            <a:ext cx="4056062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37125" y="2079625"/>
            <a:ext cx="4056063" cy="4321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FEB2F-DBF8-4838-A4F5-A0151F34DB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8000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" y="288925"/>
            <a:ext cx="8750300" cy="12001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5775" y="1611313"/>
            <a:ext cx="4295775" cy="673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775" y="2284413"/>
            <a:ext cx="4295775" cy="41481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38713" y="1611313"/>
            <a:ext cx="4297362" cy="673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38713" y="2284413"/>
            <a:ext cx="4297362" cy="41481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C56AB-6422-46A3-B9A7-1F839B13B6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8000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185CA-D096-4363-BE24-F10E73B310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8000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50F5D-1D32-461D-B132-BAC404A41F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8000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775" y="287338"/>
            <a:ext cx="3198813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00475" y="287338"/>
            <a:ext cx="5435600" cy="61452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5775" y="1506538"/>
            <a:ext cx="3198813" cy="49260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05A1F-3261-4BA1-B737-24CC3D434A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8000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5040313"/>
            <a:ext cx="5834063" cy="5953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05000" y="642938"/>
            <a:ext cx="5834063" cy="4321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05000" y="5635625"/>
            <a:ext cx="5834063" cy="844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58F8F-3ACD-463D-AC0E-3D2EF9D19E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advTm="180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28663" y="639763"/>
            <a:ext cx="8264525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310" tIns="48655" rIns="97310" bIns="4865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8663" y="2079625"/>
            <a:ext cx="8264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310" tIns="48655" rIns="97310" bIns="486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8663" y="6561138"/>
            <a:ext cx="2025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10" tIns="48655" rIns="97310" bIns="48655" numCol="1" anchor="t" anchorCtr="0" compatLnSpc="1">
            <a:prstTxWarp prst="textNoShape">
              <a:avLst/>
            </a:prstTxWarp>
          </a:bodyPr>
          <a:lstStyle>
            <a:lvl1pPr algn="l">
              <a:defRPr sz="15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21050" y="6561138"/>
            <a:ext cx="30797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10" tIns="48655" rIns="97310" bIns="48655" numCol="1" anchor="t" anchorCtr="0" compatLnSpc="1">
            <a:prstTxWarp prst="textNoShape">
              <a:avLst/>
            </a:prstTxWarp>
          </a:bodyPr>
          <a:lstStyle>
            <a:lvl1pPr>
              <a:defRPr sz="1500">
                <a:latin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7538" y="6561138"/>
            <a:ext cx="2025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310" tIns="48655" rIns="97310" bIns="48655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latin typeface="Times New Roman" pitchFamily="18" charset="0"/>
              </a:defRPr>
            </a:lvl1pPr>
          </a:lstStyle>
          <a:p>
            <a:pPr>
              <a:defRPr/>
            </a:pPr>
            <a:fld id="{D6B819C3-53AA-4FE2-9A84-B4662D9E55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180000">
    <p:fade thruBlk="1"/>
  </p:transition>
  <p:txStyles>
    <p:titleStyle>
      <a:lvl1pPr algn="ctr" defTabSz="97313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7313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2pPr>
      <a:lvl3pPr algn="ctr" defTabSz="97313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3pPr>
      <a:lvl4pPr algn="ctr" defTabSz="97313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4pPr>
      <a:lvl5pPr algn="ctr" defTabSz="973138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5pPr>
      <a:lvl6pPr marL="457200" algn="ctr" defTabSz="973138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6pPr>
      <a:lvl7pPr marL="914400" algn="ctr" defTabSz="973138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7pPr>
      <a:lvl8pPr marL="1371600" algn="ctr" defTabSz="973138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8pPr>
      <a:lvl9pPr marL="1828800" algn="ctr" defTabSz="973138" rtl="0" fontAlgn="base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18" charset="0"/>
        </a:defRPr>
      </a:lvl9pPr>
    </p:titleStyle>
    <p:bodyStyle>
      <a:lvl1pPr marL="365125" indent="-365125" algn="l" defTabSz="973138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90575" indent="-304800" algn="l" defTabSz="973138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</a:defRPr>
      </a:lvl2pPr>
      <a:lvl3pPr marL="1216025" indent="-242888" algn="l" defTabSz="973138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03388" indent="-244475" algn="l" defTabSz="973138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89163" indent="-242888" algn="l" defTabSz="973138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46363" indent="-242888" algn="l" defTabSz="97313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103563" indent="-242888" algn="l" defTabSz="97313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60763" indent="-242888" algn="l" defTabSz="97313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017963" indent="-242888" algn="l" defTabSz="973138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title"/>
          </p:nvPr>
        </p:nvSpPr>
        <p:spPr>
          <a:xfrm>
            <a:off x="2289157" y="2314566"/>
            <a:ext cx="7416800" cy="1008063"/>
          </a:xfrm>
        </p:spPr>
        <p:txBody>
          <a:bodyPr/>
          <a:lstStyle/>
          <a:p>
            <a:pPr eaLnBrk="1" hangingPunct="1"/>
            <a:r>
              <a:rPr lang="ru-RU" dirty="0" smtClean="0"/>
              <a:t>Общие вопросы в отношении консолидации финансовой отчетности</a:t>
            </a:r>
          </a:p>
        </p:txBody>
      </p:sp>
    </p:spTree>
  </p:cSld>
  <p:clrMapOvr>
    <a:masterClrMapping/>
  </p:clrMapOvr>
  <p:transition advTm="180000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1836738" y="1079500"/>
            <a:ext cx="7416800" cy="1008063"/>
          </a:xfrm>
        </p:spPr>
        <p:txBody>
          <a:bodyPr/>
          <a:lstStyle/>
          <a:p>
            <a:pPr eaLnBrk="1" hangingPunct="1"/>
            <a:r>
              <a:rPr lang="ru-RU" sz="3200" dirty="0" smtClean="0"/>
              <a:t>Профессионал, знающий МСФО, кажется более значимым</a:t>
            </a:r>
            <a:endParaRPr lang="ru-RU" sz="3200" dirty="0" smtClean="0"/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08175" y="2376488"/>
            <a:ext cx="7273925" cy="4032250"/>
          </a:xfrm>
        </p:spPr>
        <p:txBody>
          <a:bodyPr/>
          <a:lstStyle/>
          <a:p>
            <a:pPr eaLnBrk="1" hangingPunct="1"/>
            <a:endParaRPr lang="ru-RU" sz="2800" smtClean="0"/>
          </a:p>
        </p:txBody>
      </p:sp>
    </p:spTree>
  </p:cSld>
  <p:clrMapOvr>
    <a:masterClrMapping/>
  </p:clrMapOvr>
  <p:transition advTm="180000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1836738" y="1079500"/>
            <a:ext cx="7416800" cy="1008063"/>
          </a:xfrm>
        </p:spPr>
        <p:txBody>
          <a:bodyPr/>
          <a:lstStyle/>
          <a:p>
            <a:pPr eaLnBrk="1" hangingPunct="1"/>
            <a:r>
              <a:rPr lang="ru-RU" sz="3200" smtClean="0"/>
              <a:t>МСФО – глобальный стандарт будущего</a:t>
            </a:r>
          </a:p>
        </p:txBody>
      </p:sp>
      <p:sp>
        <p:nvSpPr>
          <p:cNvPr id="921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08175" y="2376488"/>
            <a:ext cx="7273925" cy="4032250"/>
          </a:xfrm>
        </p:spPr>
        <p:txBody>
          <a:bodyPr/>
          <a:lstStyle/>
          <a:p>
            <a:pPr eaLnBrk="1" hangingPunct="1"/>
            <a:endParaRPr lang="ru-RU" sz="2800" smtClean="0"/>
          </a:p>
        </p:txBody>
      </p:sp>
    </p:spTree>
  </p:cSld>
  <p:clrMapOvr>
    <a:masterClrMapping/>
  </p:clrMapOvr>
  <p:transition advTm="180000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1836738" y="1079500"/>
            <a:ext cx="7416800" cy="1008063"/>
          </a:xfrm>
        </p:spPr>
        <p:txBody>
          <a:bodyPr/>
          <a:lstStyle/>
          <a:p>
            <a:pPr eaLnBrk="1" hangingPunct="1"/>
            <a:r>
              <a:rPr lang="ru-RU" sz="2800" smtClean="0"/>
              <a:t>МСФО = легализованный управленческий учет, без которого бизнес управляется вслепую</a:t>
            </a:r>
          </a:p>
        </p:txBody>
      </p:sp>
      <p:sp>
        <p:nvSpPr>
          <p:cNvPr id="1024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08175" y="2376488"/>
            <a:ext cx="7273925" cy="4032250"/>
          </a:xfrm>
        </p:spPr>
        <p:txBody>
          <a:bodyPr/>
          <a:lstStyle/>
          <a:p>
            <a:pPr eaLnBrk="1" hangingPunct="1"/>
            <a:endParaRPr lang="ru-RU" sz="2800" smtClean="0"/>
          </a:p>
        </p:txBody>
      </p:sp>
    </p:spTree>
  </p:cSld>
  <p:clrMapOvr>
    <a:masterClrMapping/>
  </p:clrMapOvr>
  <p:transition advTm="180000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title"/>
          </p:nvPr>
        </p:nvSpPr>
        <p:spPr>
          <a:xfrm>
            <a:off x="1836738" y="1079500"/>
            <a:ext cx="7416800" cy="1008063"/>
          </a:xfrm>
        </p:spPr>
        <p:txBody>
          <a:bodyPr/>
          <a:lstStyle/>
          <a:p>
            <a:pPr eaLnBrk="1" hangingPunct="1"/>
            <a:r>
              <a:rPr lang="ru-RU" sz="2800" smtClean="0"/>
              <a:t>Необходимо определиться со способом привлечения финансирования</a:t>
            </a:r>
          </a:p>
        </p:txBody>
      </p:sp>
      <p:sp>
        <p:nvSpPr>
          <p:cNvPr id="1126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08175" y="2376488"/>
            <a:ext cx="7273925" cy="4032250"/>
          </a:xfrm>
        </p:spPr>
        <p:txBody>
          <a:bodyPr/>
          <a:lstStyle/>
          <a:p>
            <a:pPr eaLnBrk="1" hangingPunct="1"/>
            <a:endParaRPr lang="ru-RU" sz="2800" smtClean="0"/>
          </a:p>
        </p:txBody>
      </p:sp>
    </p:spTree>
  </p:cSld>
  <p:clrMapOvr>
    <a:masterClrMapping/>
  </p:clrMapOvr>
  <p:transition advTm="180000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1836738" y="1079500"/>
            <a:ext cx="7416800" cy="1008063"/>
          </a:xfrm>
        </p:spPr>
        <p:txBody>
          <a:bodyPr/>
          <a:lstStyle/>
          <a:p>
            <a:pPr eaLnBrk="1" hangingPunct="1"/>
            <a:r>
              <a:rPr lang="ru-RU" sz="2800" smtClean="0"/>
              <a:t>Подстраховаться имеющимся инструментом - МСФО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08175" y="2376488"/>
            <a:ext cx="7273925" cy="4032250"/>
          </a:xfrm>
        </p:spPr>
        <p:txBody>
          <a:bodyPr/>
          <a:lstStyle/>
          <a:p>
            <a:pPr eaLnBrk="1" hangingPunct="1"/>
            <a:endParaRPr lang="ru-RU" sz="2800" smtClean="0"/>
          </a:p>
        </p:txBody>
      </p:sp>
    </p:spTree>
  </p:cSld>
  <p:clrMapOvr>
    <a:masterClrMapping/>
  </p:clrMapOvr>
  <p:transition advTm="180000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1836738" y="1079500"/>
            <a:ext cx="7416800" cy="1008063"/>
          </a:xfrm>
        </p:spPr>
        <p:txBody>
          <a:bodyPr/>
          <a:lstStyle/>
          <a:p>
            <a:pPr eaLnBrk="1" hangingPunct="1"/>
            <a:r>
              <a:rPr lang="ru-RU" sz="2800" smtClean="0"/>
              <a:t>… и заключить сделку по привлечению финансирования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08175" y="2376488"/>
            <a:ext cx="7273925" cy="4032250"/>
          </a:xfrm>
        </p:spPr>
        <p:txBody>
          <a:bodyPr/>
          <a:lstStyle/>
          <a:p>
            <a:pPr eaLnBrk="1" hangingPunct="1"/>
            <a:endParaRPr lang="ru-RU" sz="2800" dirty="0" smtClean="0"/>
          </a:p>
        </p:txBody>
      </p:sp>
    </p:spTree>
  </p:cSld>
  <p:clrMapOvr>
    <a:masterClrMapping/>
  </p:clrMapOvr>
  <p:transition advTm="180000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1836738" y="1079500"/>
            <a:ext cx="7416800" cy="1008063"/>
          </a:xfrm>
        </p:spPr>
        <p:txBody>
          <a:bodyPr/>
          <a:lstStyle/>
          <a:p>
            <a:pPr eaLnBrk="1" hangingPunct="1"/>
            <a:r>
              <a:rPr lang="ru-RU" sz="2800" smtClean="0"/>
              <a:t>Высший пилотаж – став на самом деле публичной компанией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08175" y="2376488"/>
            <a:ext cx="7273925" cy="4032250"/>
          </a:xfrm>
        </p:spPr>
        <p:txBody>
          <a:bodyPr/>
          <a:lstStyle/>
          <a:p>
            <a:pPr eaLnBrk="1" hangingPunct="1"/>
            <a:endParaRPr lang="ru-RU" sz="2800" smtClean="0"/>
          </a:p>
        </p:txBody>
      </p:sp>
    </p:spTree>
  </p:cSld>
  <p:clrMapOvr>
    <a:masterClrMapping/>
  </p:clrMapOvr>
  <p:transition advTm="180000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>
            <a:off x="1836738" y="1079500"/>
            <a:ext cx="7416800" cy="1008063"/>
          </a:xfrm>
        </p:spPr>
        <p:txBody>
          <a:bodyPr/>
          <a:lstStyle/>
          <a:p>
            <a:pPr eaLnBrk="1" hangingPunct="1"/>
            <a:r>
              <a:rPr lang="ru-RU" sz="2800" smtClean="0"/>
              <a:t>Институт проблем предпринимательства – провайдер МСФО</a:t>
            </a:r>
          </a:p>
        </p:txBody>
      </p:sp>
      <p:sp>
        <p:nvSpPr>
          <p:cNvPr id="1536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08175" y="2376488"/>
            <a:ext cx="7273925" cy="4032250"/>
          </a:xfrm>
        </p:spPr>
        <p:txBody>
          <a:bodyPr/>
          <a:lstStyle/>
          <a:p>
            <a:pPr lvl="1"/>
            <a:r>
              <a:rPr lang="ru-RU" sz="2000" b="1" smtClean="0"/>
              <a:t>18 лет на рынке аудита и консалтинга</a:t>
            </a:r>
            <a:endParaRPr lang="ru-RU" sz="2000" smtClean="0"/>
          </a:p>
          <a:p>
            <a:pPr lvl="1"/>
            <a:r>
              <a:rPr lang="ru-RU" sz="2000" b="1" smtClean="0"/>
              <a:t>Головной офис в Санкт-Петербурге, офис в Москве</a:t>
            </a:r>
            <a:endParaRPr lang="ru-RU" sz="2000" smtClean="0"/>
          </a:p>
          <a:p>
            <a:pPr lvl="1"/>
            <a:r>
              <a:rPr lang="ru-RU" sz="2000" b="1" smtClean="0"/>
              <a:t>Более 300 квалифицированных специалистов</a:t>
            </a:r>
            <a:endParaRPr lang="ru-RU" sz="2000" smtClean="0"/>
          </a:p>
          <a:p>
            <a:pPr lvl="1"/>
            <a:r>
              <a:rPr lang="ru-RU" sz="2000" b="1" smtClean="0"/>
              <a:t>Золотой партнер АССА</a:t>
            </a:r>
            <a:endParaRPr lang="ru-RU" sz="2000" smtClean="0"/>
          </a:p>
          <a:p>
            <a:pPr lvl="1"/>
            <a:r>
              <a:rPr lang="ru-RU" sz="2000" b="1" smtClean="0"/>
              <a:t>Более 20 сертификатов АССА: Профессионал и ДипИФР</a:t>
            </a:r>
            <a:endParaRPr lang="ru-RU" sz="2000" smtClean="0"/>
          </a:p>
          <a:p>
            <a:pPr lvl="1"/>
            <a:r>
              <a:rPr lang="ru-RU" sz="2000" b="1" smtClean="0"/>
              <a:t>Более 70 успешных проектов в области МСФО</a:t>
            </a:r>
            <a:endParaRPr lang="ru-RU" sz="2000" smtClean="0"/>
          </a:p>
          <a:p>
            <a:pPr lvl="1"/>
            <a:r>
              <a:rPr lang="ru-RU" sz="2000" b="1" smtClean="0"/>
              <a:t>Международные методологии сети Kreston International</a:t>
            </a:r>
            <a:endParaRPr lang="ru-RU" sz="2000" smtClean="0"/>
          </a:p>
          <a:p>
            <a:pPr lvl="1"/>
            <a:r>
              <a:rPr lang="ru-RU" sz="2000" b="1" smtClean="0"/>
              <a:t>ISO 9001-2000 (Система менеджмента качества)</a:t>
            </a:r>
            <a:endParaRPr lang="ru-RU" sz="2000" smtClean="0"/>
          </a:p>
          <a:p>
            <a:pPr eaLnBrk="1" hangingPunct="1"/>
            <a:endParaRPr lang="ru-RU" sz="1800" smtClean="0"/>
          </a:p>
        </p:txBody>
      </p:sp>
    </p:spTree>
  </p:cSld>
  <p:clrMapOvr>
    <a:masterClrMapping/>
  </p:clrMapOvr>
  <p:transition advTm="180000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2717800" y="1957388"/>
            <a:ext cx="5857875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/>
              <a:t>Сергей Модеров, АССА</a:t>
            </a:r>
          </a:p>
          <a:p>
            <a:pPr algn="l"/>
            <a:r>
              <a:rPr lang="ru-RU"/>
              <a:t>Руководитель отдела финансового учета по международным стандартам Института проблем предпринимательства</a:t>
            </a:r>
          </a:p>
          <a:p>
            <a:pPr algn="l"/>
            <a:r>
              <a:rPr lang="ru-RU"/>
              <a:t>+7 812 7033007, 9450055</a:t>
            </a:r>
          </a:p>
          <a:p>
            <a:pPr algn="l"/>
            <a:r>
              <a:rPr lang="en-US"/>
              <a:t>smoderov@ipp.spb.ru </a:t>
            </a:r>
            <a:endParaRPr lang="ru-RU"/>
          </a:p>
        </p:txBody>
      </p:sp>
    </p:spTree>
  </p:cSld>
  <p:clrMapOvr>
    <a:masterClrMapping/>
  </p:clrMapOvr>
  <p:transition advTm="18000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1836738" y="1079500"/>
            <a:ext cx="7416800" cy="1008063"/>
          </a:xfrm>
        </p:spPr>
        <p:txBody>
          <a:bodyPr/>
          <a:lstStyle/>
          <a:p>
            <a:pPr eaLnBrk="1" hangingPunct="1"/>
            <a:r>
              <a:rPr lang="ru-RU" dirty="0" smtClean="0"/>
              <a:t>Периметр консолидации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08175" y="2376488"/>
            <a:ext cx="7273925" cy="4032250"/>
          </a:xfrm>
        </p:spPr>
        <p:txBody>
          <a:bodyPr/>
          <a:lstStyle/>
          <a:p>
            <a:pPr eaLnBrk="1" hangingPunct="1"/>
            <a:r>
              <a:rPr lang="ru-RU" sz="2800" dirty="0" smtClean="0"/>
              <a:t>Материнская компания обязана консолидировать свои инвестиции в дочерние компании</a:t>
            </a:r>
          </a:p>
          <a:p>
            <a:pPr eaLnBrk="1" hangingPunct="1"/>
            <a:r>
              <a:rPr lang="ru-RU" sz="2800" dirty="0" smtClean="0"/>
              <a:t>Консолидация основана на принципе наличия контроля</a:t>
            </a:r>
          </a:p>
          <a:p>
            <a:pPr eaLnBrk="1" hangingPunct="1"/>
            <a:r>
              <a:rPr lang="ru-RU" sz="2800" dirty="0" smtClean="0"/>
              <a:t>В периметр консолидации входят:</a:t>
            </a:r>
          </a:p>
          <a:p>
            <a:pPr lvl="1" eaLnBrk="1" hangingPunct="1"/>
            <a:r>
              <a:rPr lang="ru-RU" sz="2400" dirty="0" smtClean="0"/>
              <a:t>Дочерние компании с владением Материнской компанией акциями;</a:t>
            </a:r>
          </a:p>
          <a:p>
            <a:pPr lvl="1" eaLnBrk="1" hangingPunct="1"/>
            <a:r>
              <a:rPr lang="ru-RU" sz="2400" dirty="0" smtClean="0"/>
              <a:t>Компании специального назначения;</a:t>
            </a:r>
          </a:p>
          <a:p>
            <a:pPr lvl="1" eaLnBrk="1" hangingPunct="1"/>
            <a:r>
              <a:rPr lang="ru-RU" sz="2400" dirty="0" smtClean="0"/>
              <a:t>Контролируемые на основании договоров, соглашений с другими участниками</a:t>
            </a:r>
          </a:p>
        </p:txBody>
      </p:sp>
    </p:spTree>
  </p:cSld>
  <p:clrMapOvr>
    <a:masterClrMapping/>
  </p:clrMapOvr>
  <p:transition advTm="18000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5" y="1314434"/>
            <a:ext cx="8264525" cy="1201737"/>
          </a:xfrm>
        </p:spPr>
        <p:txBody>
          <a:bodyPr/>
          <a:lstStyle/>
          <a:p>
            <a:r>
              <a:rPr lang="ru-RU" sz="4400" dirty="0" smtClean="0"/>
              <a:t>Польза от консолидированной отчетности по </a:t>
            </a:r>
            <a:r>
              <a:rPr lang="ru-RU" sz="4400" dirty="0" smtClean="0"/>
              <a:t>МСФО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57325" y="2100252"/>
            <a:ext cx="8264525" cy="4321175"/>
          </a:xfrm>
        </p:spPr>
        <p:txBody>
          <a:bodyPr/>
          <a:lstStyle/>
          <a:p>
            <a:r>
              <a:rPr lang="ru-RU" sz="2800" dirty="0" smtClean="0"/>
              <a:t>Общепризнанна</a:t>
            </a:r>
          </a:p>
          <a:p>
            <a:r>
              <a:rPr lang="ru-RU" sz="2800" dirty="0" smtClean="0"/>
              <a:t>Расширяет горизонты</a:t>
            </a:r>
          </a:p>
          <a:p>
            <a:r>
              <a:rPr lang="ru-RU" sz="2800" dirty="0" smtClean="0"/>
              <a:t>Позволяет общаться с инвесторами, </a:t>
            </a:r>
            <a:r>
              <a:rPr lang="ru-RU" sz="2800" dirty="0" err="1" smtClean="0"/>
              <a:t>инвестбанкирами</a:t>
            </a:r>
            <a:r>
              <a:rPr lang="ru-RU" sz="2800" dirty="0" smtClean="0"/>
              <a:t>, стратегическими </a:t>
            </a:r>
            <a:r>
              <a:rPr lang="ru-RU" sz="2800" dirty="0" smtClean="0"/>
              <a:t>инвесторами</a:t>
            </a:r>
            <a:r>
              <a:rPr lang="ru-RU" sz="2800" dirty="0" smtClean="0"/>
              <a:t>, </a:t>
            </a:r>
            <a:r>
              <a:rPr lang="ru-RU" sz="2800" dirty="0" smtClean="0"/>
              <a:t>потенциальными </a:t>
            </a:r>
            <a:r>
              <a:rPr lang="ru-RU" sz="2800" dirty="0" smtClean="0"/>
              <a:t>поставщиками и </a:t>
            </a:r>
            <a:r>
              <a:rPr lang="ru-RU" sz="2800" dirty="0" smtClean="0"/>
              <a:t>клиентами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Снижает ставку финансирования</a:t>
            </a:r>
          </a:p>
          <a:p>
            <a:r>
              <a:rPr lang="ru-RU" sz="2800" dirty="0" smtClean="0"/>
              <a:t>Позволяет </a:t>
            </a:r>
            <a:r>
              <a:rPr lang="ru-RU" sz="2800" dirty="0" smtClean="0"/>
              <a:t>управлять </a:t>
            </a:r>
            <a:r>
              <a:rPr lang="ru-RU" sz="2800" dirty="0" smtClean="0"/>
              <a:t>бизнесом целиком, видеть и анализировать консолидированную картину бизнеса – именно бизнеса, а не индивидуальной отчетности какой-либо из </a:t>
            </a:r>
            <a:r>
              <a:rPr lang="ru-RU" sz="2800" dirty="0" smtClean="0"/>
              <a:t>компаний.</a:t>
            </a:r>
            <a:endParaRPr lang="ru-RU" sz="2800" dirty="0" smtClean="0"/>
          </a:p>
        </p:txBody>
      </p:sp>
    </p:spTree>
  </p:cSld>
  <p:clrMapOvr>
    <a:masterClrMapping/>
  </p:clrMapOvr>
  <p:transition advTm="180000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1836738" y="1079500"/>
            <a:ext cx="7416800" cy="1008063"/>
          </a:xfrm>
        </p:spPr>
        <p:txBody>
          <a:bodyPr/>
          <a:lstStyle/>
          <a:p>
            <a:pPr eaLnBrk="1" hangingPunct="1"/>
            <a:r>
              <a:rPr lang="ru-RU" sz="3200" dirty="0" smtClean="0"/>
              <a:t>Виды консолидированной финансовой отчетности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08175" y="2376488"/>
            <a:ext cx="7273925" cy="4032250"/>
          </a:xfrm>
        </p:spPr>
        <p:txBody>
          <a:bodyPr/>
          <a:lstStyle/>
          <a:p>
            <a:pPr eaLnBrk="1" hangingPunct="1"/>
            <a:r>
              <a:rPr lang="ru-RU" sz="2000" dirty="0" smtClean="0"/>
              <a:t>МСФО не распространяется составление консолидированной финансовой отчетности, если компании находятся под общим контролем</a:t>
            </a:r>
          </a:p>
          <a:p>
            <a:pPr eaLnBrk="1" hangingPunct="1"/>
            <a:r>
              <a:rPr lang="ru-RU" sz="2000" dirty="0" smtClean="0"/>
              <a:t>На практике необходимость подготовки консолидированной отчетности при недостаточности юридических оснований для консолидации существует</a:t>
            </a:r>
          </a:p>
          <a:p>
            <a:pPr eaLnBrk="1" hangingPunct="1"/>
            <a:r>
              <a:rPr lang="ru-RU" sz="2000" dirty="0" smtClean="0"/>
              <a:t>При наличии общего контроля на Группой, например, со стороны физических лиц, подготавливается финансовая отчетность по другим стандартам, например, ОПБУ США, такая, как комбинированная финансовая отчетность, «проформа» консолидированной финансовой отчетности</a:t>
            </a:r>
          </a:p>
        </p:txBody>
      </p:sp>
    </p:spTree>
  </p:cSld>
  <p:clrMapOvr>
    <a:masterClrMapping/>
  </p:clrMapOvr>
  <p:transition advTm="180000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5" y="814368"/>
            <a:ext cx="8264525" cy="1201737"/>
          </a:xfrm>
        </p:spPr>
        <p:txBody>
          <a:bodyPr/>
          <a:lstStyle/>
          <a:p>
            <a:r>
              <a:rPr lang="ru-RU" dirty="0" smtClean="0"/>
              <a:t>Методы </a:t>
            </a:r>
            <a:r>
              <a:rPr lang="ru-RU" dirty="0" smtClean="0"/>
              <a:t>консолидации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9091" y="2100252"/>
            <a:ext cx="6832624" cy="4321175"/>
          </a:xfrm>
        </p:spPr>
        <p:txBody>
          <a:bodyPr/>
          <a:lstStyle/>
          <a:p>
            <a:r>
              <a:rPr lang="ru-RU" dirty="0" smtClean="0"/>
              <a:t>Доля меньшинства </a:t>
            </a:r>
          </a:p>
          <a:p>
            <a:r>
              <a:rPr lang="ru-RU" dirty="0" smtClean="0"/>
              <a:t>два </a:t>
            </a:r>
            <a:r>
              <a:rPr lang="ru-RU" dirty="0" smtClean="0"/>
              <a:t>вида </a:t>
            </a:r>
            <a:r>
              <a:rPr lang="ru-RU" dirty="0" err="1" smtClean="0"/>
              <a:t>гудвила</a:t>
            </a:r>
            <a:endParaRPr lang="ru-RU" dirty="0" smtClean="0"/>
          </a:p>
          <a:p>
            <a:r>
              <a:rPr lang="ru-RU" dirty="0" smtClean="0"/>
              <a:t>новации </a:t>
            </a:r>
            <a:r>
              <a:rPr lang="ru-RU" dirty="0" smtClean="0"/>
              <a:t>МСФО 3  </a:t>
            </a:r>
            <a:endParaRPr lang="ru-RU" dirty="0" smtClean="0"/>
          </a:p>
          <a:p>
            <a:r>
              <a:rPr lang="ru-RU" dirty="0" smtClean="0"/>
              <a:t>консолидация ассоциированных </a:t>
            </a:r>
            <a:r>
              <a:rPr lang="ru-RU" dirty="0" smtClean="0"/>
              <a:t>компаний</a:t>
            </a:r>
          </a:p>
          <a:p>
            <a:endParaRPr lang="ru-RU" dirty="0"/>
          </a:p>
        </p:txBody>
      </p:sp>
    </p:spTree>
  </p:cSld>
  <p:clrMapOvr>
    <a:masterClrMapping/>
  </p:clrMapOvr>
  <p:transition advTm="180000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8994" y="885806"/>
            <a:ext cx="8632856" cy="2031993"/>
          </a:xfrm>
        </p:spPr>
        <p:txBody>
          <a:bodyPr/>
          <a:lstStyle/>
          <a:p>
            <a:r>
              <a:rPr lang="ru-RU" sz="4000" dirty="0" smtClean="0"/>
              <a:t>Возможность </a:t>
            </a:r>
            <a:r>
              <a:rPr lang="ru-RU" sz="4000" dirty="0" smtClean="0"/>
              <a:t>не включать в </a:t>
            </a:r>
            <a:r>
              <a:rPr lang="ru-RU" sz="4000" dirty="0" smtClean="0"/>
              <a:t>консолидацию </a:t>
            </a:r>
            <a:r>
              <a:rPr lang="ru-RU" sz="4000" dirty="0" smtClean="0"/>
              <a:t>контролируемые компании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57325" y="2879725"/>
            <a:ext cx="8264525" cy="4321175"/>
          </a:xfrm>
        </p:spPr>
        <p:txBody>
          <a:bodyPr/>
          <a:lstStyle/>
          <a:p>
            <a:r>
              <a:rPr lang="ru-RU" sz="3200" dirty="0" smtClean="0"/>
              <a:t>Аудитор </a:t>
            </a:r>
            <a:r>
              <a:rPr lang="ru-RU" sz="3200" dirty="0" smtClean="0"/>
              <a:t>должен стоять на защите </a:t>
            </a:r>
            <a:r>
              <a:rPr lang="ru-RU" sz="3200" dirty="0" smtClean="0"/>
              <a:t>этого.</a:t>
            </a:r>
          </a:p>
          <a:p>
            <a:r>
              <a:rPr lang="ru-RU" sz="3200" dirty="0" smtClean="0"/>
              <a:t>Менеджмент </a:t>
            </a:r>
            <a:r>
              <a:rPr lang="ru-RU" sz="3200" dirty="0" smtClean="0"/>
              <a:t>может быть </a:t>
            </a:r>
            <a:r>
              <a:rPr lang="ru-RU" sz="3200" dirty="0" smtClean="0"/>
              <a:t>заинтересован </a:t>
            </a:r>
            <a:r>
              <a:rPr lang="ru-RU" sz="3200" dirty="0" smtClean="0"/>
              <a:t>в сокрытии </a:t>
            </a:r>
            <a:r>
              <a:rPr lang="ru-RU" sz="3200" dirty="0" smtClean="0"/>
              <a:t>соответствующих контролируемых </a:t>
            </a:r>
            <a:r>
              <a:rPr lang="ru-RU" sz="3200" dirty="0" smtClean="0"/>
              <a:t>компаний (</a:t>
            </a:r>
            <a:r>
              <a:rPr lang="ru-RU" sz="3200" dirty="0" err="1" smtClean="0"/>
              <a:t>нераскрытие</a:t>
            </a:r>
            <a:r>
              <a:rPr lang="ru-RU" sz="3200" dirty="0" smtClean="0"/>
              <a:t> связанных сторон, сокрытие убытков и задолженностей по кредитам и т.п.)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180000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1836738" y="1079500"/>
            <a:ext cx="7416800" cy="1008063"/>
          </a:xfrm>
        </p:spPr>
        <p:txBody>
          <a:bodyPr/>
          <a:lstStyle/>
          <a:p>
            <a:pPr eaLnBrk="1" hangingPunct="1"/>
            <a:r>
              <a:rPr lang="ru-RU" sz="3200" dirty="0" smtClean="0"/>
              <a:t>Изменение в проценте владения Дочерней компанией</a:t>
            </a:r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08175" y="2376488"/>
            <a:ext cx="7273925" cy="4032250"/>
          </a:xfrm>
        </p:spPr>
        <p:txBody>
          <a:bodyPr/>
          <a:lstStyle/>
          <a:p>
            <a:pPr eaLnBrk="1" hangingPunct="1"/>
            <a:r>
              <a:rPr lang="ru-RU" sz="2200" dirty="0" smtClean="0"/>
              <a:t>Изменение в проценте владения Материнской компанией Дочерней, когда нет потери контроля, подлежит отражению в составе капитала</a:t>
            </a:r>
          </a:p>
          <a:p>
            <a:pPr eaLnBrk="1" hangingPunct="1"/>
            <a:r>
              <a:rPr lang="ru-RU" sz="2200" dirty="0" smtClean="0"/>
              <a:t>В случае потери контроля из консолидированного Отчета о финансовом положении удаляются активы, обязательства и компоненты статей капитала, относящиеся к бывшей Дочерней компании. Прибыль или убыток от потери контроля признается в составе отчета о совокупном доходе</a:t>
            </a:r>
          </a:p>
          <a:p>
            <a:pPr eaLnBrk="1" hangingPunct="1"/>
            <a:r>
              <a:rPr lang="ru-RU" sz="2200" dirty="0" smtClean="0"/>
              <a:t>Оставшаяся инвестиция отражается в Отчете о финансовом положении по справедливой стоимости на момент потери контроля</a:t>
            </a:r>
          </a:p>
        </p:txBody>
      </p:sp>
    </p:spTree>
  </p:cSld>
  <p:clrMapOvr>
    <a:masterClrMapping/>
  </p:clrMapOvr>
  <p:transition advTm="180000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7325" y="885806"/>
            <a:ext cx="8264525" cy="1201737"/>
          </a:xfrm>
        </p:spPr>
        <p:txBody>
          <a:bodyPr/>
          <a:lstStyle/>
          <a:p>
            <a:r>
              <a:rPr lang="ru-RU" sz="3600" dirty="0" smtClean="0"/>
              <a:t>Формирование Группы на основе контроля над дочерними компаниями.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7653" y="2600318"/>
            <a:ext cx="7407269" cy="4321175"/>
          </a:xfrm>
        </p:spPr>
        <p:txBody>
          <a:bodyPr/>
          <a:lstStyle/>
          <a:p>
            <a:r>
              <a:rPr lang="ru-RU" dirty="0" smtClean="0"/>
              <a:t>Контроль – это возможность управлять политикой дочерних компаний с целью извлечения экономических выгод.</a:t>
            </a:r>
          </a:p>
          <a:p>
            <a:endParaRPr lang="ru-RU" dirty="0"/>
          </a:p>
        </p:txBody>
      </p:sp>
    </p:spTree>
  </p:cSld>
  <p:clrMapOvr>
    <a:masterClrMapping/>
  </p:clrMapOvr>
  <p:transition advTm="180000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1836738" y="1079500"/>
            <a:ext cx="7416800" cy="1008063"/>
          </a:xfrm>
        </p:spPr>
        <p:txBody>
          <a:bodyPr/>
          <a:lstStyle/>
          <a:p>
            <a:pPr eaLnBrk="1" hangingPunct="1"/>
            <a:r>
              <a:rPr lang="ru-RU" sz="3200" dirty="0" smtClean="0"/>
              <a:t>Отражение инвестиций в индивидуальной финансовой отчетности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08175" y="2376488"/>
            <a:ext cx="7273925" cy="4032250"/>
          </a:xfrm>
        </p:spPr>
        <p:txBody>
          <a:bodyPr/>
          <a:lstStyle/>
          <a:p>
            <a:pPr eaLnBrk="1" hangingPunct="1"/>
            <a:r>
              <a:rPr lang="ru-RU" sz="2800" dirty="0" smtClean="0"/>
              <a:t>В индивидуальной финансовой отчетности инвестиции в Дочерние компании, Совместные предприятия или Ассоциированные компании подлежат отражению по себестоимости</a:t>
            </a:r>
          </a:p>
          <a:p>
            <a:pPr eaLnBrk="1" hangingPunct="1"/>
            <a:r>
              <a:rPr lang="ru-RU" sz="2800" dirty="0" smtClean="0"/>
              <a:t>Основание: МСФО 39 «Финансовые инструменты: Признание и оценка», а также МСФО </a:t>
            </a:r>
            <a:r>
              <a:rPr lang="en-US" sz="2800" dirty="0" smtClean="0"/>
              <a:t>IFRS </a:t>
            </a:r>
            <a:r>
              <a:rPr lang="ru-RU" sz="2800" dirty="0" smtClean="0"/>
              <a:t>9 «</a:t>
            </a:r>
            <a:r>
              <a:rPr lang="ru-RU" sz="2800" smtClean="0"/>
              <a:t>Финансовые инструменты»</a:t>
            </a:r>
            <a:endParaRPr lang="ru-RU" sz="2800" dirty="0" smtClean="0"/>
          </a:p>
        </p:txBody>
      </p:sp>
    </p:spTree>
  </p:cSld>
  <p:clrMapOvr>
    <a:masterClrMapping/>
  </p:clrMapOvr>
  <p:transition advTm="180000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731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Cyr" pitchFamily="34" charset="-5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731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Cyr" pitchFamily="34" charset="-52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2538</TotalTime>
  <Words>492</Words>
  <Application>Microsoft PowerPoint</Application>
  <PresentationFormat>Произвольный</PresentationFormat>
  <Paragraphs>55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Arial Cyr</vt:lpstr>
      <vt:lpstr>Оформление по умолчанию</vt:lpstr>
      <vt:lpstr>Общие вопросы в отношении консолидации финансовой отчетности</vt:lpstr>
      <vt:lpstr>Периметр консолидации</vt:lpstr>
      <vt:lpstr>Польза от консолидированной отчетности по МСФО </vt:lpstr>
      <vt:lpstr>Виды консолидированной финансовой отчетности</vt:lpstr>
      <vt:lpstr>Методы консолидации </vt:lpstr>
      <vt:lpstr>Возможность не включать в консолидацию контролируемые компании </vt:lpstr>
      <vt:lpstr>Изменение в проценте владения Дочерней компанией</vt:lpstr>
      <vt:lpstr>Формирование Группы на основе контроля над дочерними компаниями. </vt:lpstr>
      <vt:lpstr>Отражение инвестиций в индивидуальной финансовой отчетности</vt:lpstr>
      <vt:lpstr>Профессионал, знающий МСФО, кажется более значимым</vt:lpstr>
      <vt:lpstr>МСФО – глобальный стандарт будущего</vt:lpstr>
      <vt:lpstr>МСФО = легализованный управленческий учет, без которого бизнес управляется вслепую</vt:lpstr>
      <vt:lpstr>Необходимо определиться со способом привлечения финансирования</vt:lpstr>
      <vt:lpstr>Подстраховаться имеющимся инструментом - МСФО</vt:lpstr>
      <vt:lpstr>… и заключить сделку по привлечению финансирования</vt:lpstr>
      <vt:lpstr>Высший пилотаж – став на самом деле публичной компанией</vt:lpstr>
      <vt:lpstr>Институт проблем предпринимательства – провайдер МСФО</vt:lpstr>
      <vt:lpstr>Слайд 18</vt:lpstr>
    </vt:vector>
  </TitlesOfParts>
  <Company>polet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272</cp:revision>
  <dcterms:created xsi:type="dcterms:W3CDTF">2003-08-07T10:02:41Z</dcterms:created>
  <dcterms:modified xsi:type="dcterms:W3CDTF">2010-09-20T12:22:08Z</dcterms:modified>
</cp:coreProperties>
</file>